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4v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7" r:id="rId4"/>
    <p:sldId id="279" r:id="rId5"/>
    <p:sldId id="263" r:id="rId6"/>
    <p:sldId id="264" r:id="rId7"/>
    <p:sldId id="265" r:id="rId8"/>
    <p:sldId id="280" r:id="rId9"/>
    <p:sldId id="281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6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-96" y="-3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interSettings" Target="printerSettings/printerSettings1.bin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media1.m4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06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793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80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541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909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458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686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34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245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948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8A897B-244E-124B-AD1D-C271539D489F}" type="datetimeFigureOut">
              <a:rPr lang="en-US" smtClean="0"/>
              <a:t>01/09/15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DC038A-52B4-304E-B4DC-DB4E0D5E3F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904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n.uio.no/fysikk/om/aktuelt/aktuelle-saker/2015/realfagsapper.html" TargetMode="External"/><Relationship Id="rId4" Type="http://schemas.openxmlformats.org/officeDocument/2006/relationships/hyperlink" Target="https://github.com/CINPLA/ibvcse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n.uio.no/english/about/collaboration/cse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dn.no/talent/2014/06/12/Utdannelse/sommervikar-ble-toppforsker" TargetMode="External"/><Relationship Id="rId3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n.uio.no/english/about/collaboration/cse/" TargetMode="External"/><Relationship Id="rId3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n.uio.no/fysikk/english/research/groups/computational/index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mn.uio.no/fysikk/english/research/groups/computational/index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www.mn.uio.no/fysikk/english/research/groups/computational/index.html" TargetMode="External"/><Relationship Id="rId3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3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46011"/>
            <a:ext cx="7772400" cy="1470025"/>
          </a:xfrm>
        </p:spPr>
        <p:txBody>
          <a:bodyPr/>
          <a:lstStyle/>
          <a:p>
            <a:r>
              <a:rPr lang="en-US" dirty="0" smtClean="0"/>
              <a:t>Education for the future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6601" y="2781555"/>
            <a:ext cx="7462496" cy="1752600"/>
          </a:xfrm>
        </p:spPr>
        <p:txBody>
          <a:bodyPr>
            <a:noAutofit/>
          </a:bodyPr>
          <a:lstStyle/>
          <a:p>
            <a:r>
              <a:rPr lang="en-US" sz="2400" dirty="0" smtClean="0"/>
              <a:t>Morten Hjorth-Jensen</a:t>
            </a:r>
            <a:r>
              <a:rPr lang="en-US" sz="2400" baseline="30000" dirty="0" smtClean="0"/>
              <a:t>1,2</a:t>
            </a:r>
          </a:p>
          <a:p>
            <a:r>
              <a:rPr lang="en-US" sz="2400" dirty="0" smtClean="0"/>
              <a:t>Anders Malthe-Sørenssen</a:t>
            </a:r>
            <a:r>
              <a:rPr lang="en-US" sz="2400" baseline="30000" dirty="0" smtClean="0"/>
              <a:t>1</a:t>
            </a:r>
          </a:p>
          <a:p>
            <a:r>
              <a:rPr lang="en-US" sz="2400" i="1" baseline="30000" dirty="0" smtClean="0"/>
              <a:t>1</a:t>
            </a:r>
            <a:r>
              <a:rPr lang="en-US" sz="2400" i="1" dirty="0" smtClean="0"/>
              <a:t>Department of Physics, University of Oslo</a:t>
            </a:r>
          </a:p>
          <a:p>
            <a:r>
              <a:rPr lang="en-US" sz="2400" i="1" baseline="30000" dirty="0" smtClean="0"/>
              <a:t>2</a:t>
            </a:r>
            <a:r>
              <a:rPr lang="en-US" sz="2400" i="1" dirty="0" smtClean="0"/>
              <a:t>Department of Physics and Astronomy, </a:t>
            </a:r>
            <a:br>
              <a:rPr lang="en-US" sz="2400" i="1" dirty="0" smtClean="0"/>
            </a:br>
            <a:r>
              <a:rPr lang="en-US" sz="2400" i="1" dirty="0" smtClean="0"/>
              <a:t>Michigan State University, USA  </a:t>
            </a:r>
            <a:endParaRPr lang="en-US" sz="2400" i="1" dirty="0"/>
          </a:p>
        </p:txBody>
      </p:sp>
    </p:spTree>
    <p:extLst>
      <p:ext uri="{BB962C8B-B14F-4D97-AF65-F5344CB8AC3E}">
        <p14:creationId xmlns:p14="http://schemas.microsoft.com/office/powerpoint/2010/main" val="2004718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A social and scientific </a:t>
            </a:r>
            <a:br>
              <a:rPr lang="en-US" sz="4000" dirty="0" smtClean="0"/>
            </a:br>
            <a:r>
              <a:rPr lang="en-US" sz="4000" dirty="0" smtClean="0"/>
              <a:t>learning environment</a:t>
            </a:r>
            <a:endParaRPr lang="en-US" sz="40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sz="2800" b="1" dirty="0" smtClean="0"/>
          </a:p>
          <a:p>
            <a:pPr marL="0" indent="0">
              <a:buNone/>
            </a:pPr>
            <a:r>
              <a:rPr lang="en-US" sz="2800" b="1" dirty="0" smtClean="0"/>
              <a:t>Goal</a:t>
            </a:r>
            <a:r>
              <a:rPr lang="en-US" sz="2800" dirty="0" smtClean="0"/>
              <a:t>: Students should realize their full potential and discover their creative powers!</a:t>
            </a:r>
          </a:p>
          <a:p>
            <a:pPr marL="0" indent="0">
              <a:buNone/>
            </a:pPr>
            <a:endParaRPr lang="en-US" sz="2800" dirty="0" smtClean="0"/>
          </a:p>
          <a:p>
            <a:r>
              <a:rPr lang="en-US" sz="2800" dirty="0" smtClean="0"/>
              <a:t>Students come with different dreams, ambitions, and topics – we tailor an education</a:t>
            </a:r>
          </a:p>
          <a:p>
            <a:r>
              <a:rPr lang="en-US" sz="2800" dirty="0" smtClean="0"/>
              <a:t>Foster students that are better than ourselves!</a:t>
            </a:r>
          </a:p>
          <a:p>
            <a:r>
              <a:rPr lang="en-US" sz="2800" dirty="0" smtClean="0"/>
              <a:t>Emphasis on learning and new insights</a:t>
            </a:r>
          </a:p>
          <a:p>
            <a:r>
              <a:rPr lang="en-US" sz="2800" dirty="0" smtClean="0"/>
              <a:t>Students and teacher help each other</a:t>
            </a:r>
          </a:p>
          <a:p>
            <a:r>
              <a:rPr lang="en-US" sz="2800" dirty="0" smtClean="0"/>
              <a:t>Non-competitive and generous environment</a:t>
            </a:r>
          </a:p>
        </p:txBody>
      </p:sp>
    </p:spTree>
    <p:extLst>
      <p:ext uri="{BB962C8B-B14F-4D97-AF65-F5344CB8AC3E}">
        <p14:creationId xmlns:p14="http://schemas.microsoft.com/office/powerpoint/2010/main" val="2236760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 develop a social and scientific learning environment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36453"/>
            <a:ext cx="8229600" cy="408971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Target BSc, MSc, and PhD students</a:t>
            </a:r>
          </a:p>
          <a:p>
            <a:r>
              <a:rPr lang="en-US" sz="2800" dirty="0" smtClean="0"/>
              <a:t>Project-oriented work – students develop their own ideas</a:t>
            </a:r>
          </a:p>
          <a:p>
            <a:r>
              <a:rPr lang="en-US" sz="2800" dirty="0" smtClean="0"/>
              <a:t>Office space with desktops for every student</a:t>
            </a:r>
          </a:p>
          <a:p>
            <a:r>
              <a:rPr lang="en-US" sz="2800" dirty="0" smtClean="0"/>
              <a:t>Common room for scientific and social activities</a:t>
            </a:r>
          </a:p>
          <a:p>
            <a:r>
              <a:rPr lang="en-US" sz="2800" dirty="0" smtClean="0"/>
              <a:t>Collaborative thesis projects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96084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Features of the </a:t>
            </a:r>
            <a:br>
              <a:rPr lang="en-US" sz="4000" dirty="0" smtClean="0"/>
            </a:br>
            <a:r>
              <a:rPr lang="en-US" sz="4000" dirty="0" smtClean="0"/>
              <a:t>Computational Physics group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03501"/>
            <a:ext cx="8229600" cy="4322662"/>
          </a:xfrm>
        </p:spPr>
        <p:txBody>
          <a:bodyPr>
            <a:noAutofit/>
          </a:bodyPr>
          <a:lstStyle/>
          <a:p>
            <a:r>
              <a:rPr lang="en-US" sz="2400" dirty="0" smtClean="0"/>
              <a:t>Students contribute to the </a:t>
            </a:r>
            <a:r>
              <a:rPr lang="en-US" sz="2400" dirty="0" smtClean="0">
                <a:solidFill>
                  <a:srgbClr val="0000FF"/>
                </a:solidFill>
                <a:hlinkClick r:id="rId2"/>
              </a:rPr>
              <a:t>Computing in Science Education</a:t>
            </a:r>
            <a:r>
              <a:rPr lang="en-US" sz="2400" dirty="0" smtClean="0">
                <a:hlinkClick r:id="rId2"/>
              </a:rPr>
              <a:t> 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project (</a:t>
            </a:r>
            <a:r>
              <a:rPr lang="en-US" sz="2400" dirty="0" err="1" smtClean="0"/>
              <a:t>UiO</a:t>
            </a:r>
            <a:r>
              <a:rPr lang="en-US" sz="2400" dirty="0" smtClean="0"/>
              <a:t> educational prize 2011)</a:t>
            </a:r>
          </a:p>
          <a:p>
            <a:r>
              <a:rPr lang="en-US" sz="2400" dirty="0" smtClean="0"/>
              <a:t>Our students </a:t>
            </a:r>
            <a:r>
              <a:rPr lang="en-US" sz="2400" dirty="0" smtClean="0">
                <a:solidFill>
                  <a:srgbClr val="0000FF"/>
                </a:solidFill>
                <a:hlinkClick r:id="rId3"/>
              </a:rPr>
              <a:t>develop educational tools </a:t>
            </a:r>
            <a:r>
              <a:rPr lang="en-US" sz="2400" dirty="0" smtClean="0"/>
              <a:t>to improve student insights</a:t>
            </a:r>
          </a:p>
          <a:p>
            <a:r>
              <a:rPr lang="en-US" sz="2400" dirty="0" smtClean="0"/>
              <a:t>A group of PhD students now </a:t>
            </a:r>
            <a:r>
              <a:rPr lang="en-US" sz="2400" dirty="0" smtClean="0">
                <a:solidFill>
                  <a:srgbClr val="0000FF"/>
                </a:solidFill>
                <a:hlinkClick r:id="rId4"/>
              </a:rPr>
              <a:t>develop new textbooks</a:t>
            </a:r>
            <a:r>
              <a:rPr lang="en-US" sz="2400" dirty="0" smtClean="0">
                <a:hlinkClick r:id="rId4"/>
              </a:rPr>
              <a:t> </a:t>
            </a:r>
            <a:r>
              <a:rPr lang="en-US" sz="2400" dirty="0" smtClean="0"/>
              <a:t>for Computational Life Science</a:t>
            </a:r>
          </a:p>
          <a:p>
            <a:endParaRPr lang="en-US" sz="2400" dirty="0" smtClean="0"/>
          </a:p>
          <a:p>
            <a:r>
              <a:rPr lang="en-US" sz="2400" dirty="0" smtClean="0"/>
              <a:t>2005-2015: &gt;60 MSc students and 60% have continued with PhD studies</a:t>
            </a:r>
          </a:p>
          <a:p>
            <a:r>
              <a:rPr lang="en-US" sz="2400" dirty="0" smtClean="0"/>
              <a:t>Many students do not want to leave the group after finishing their studies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58384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Investing in equipment for research and education</a:t>
            </a:r>
            <a:endParaRPr lang="en-US" dirty="0"/>
          </a:p>
        </p:txBody>
      </p:sp>
      <p:pic>
        <p:nvPicPr>
          <p:cNvPr id="4" name="Content Placeholder 3" descr="visualize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952223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3260837" cy="6205603"/>
          </a:xfrm>
        </p:spPr>
        <p:txBody>
          <a:bodyPr anchor="t">
            <a:noAutofit/>
          </a:bodyPr>
          <a:lstStyle/>
          <a:p>
            <a:pPr algn="l"/>
            <a:r>
              <a:rPr lang="en-US" sz="3600" dirty="0" smtClean="0"/>
              <a:t>Building a local supercomputing cluster</a:t>
            </a:r>
            <a:br>
              <a:rPr lang="en-US" sz="3600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000" dirty="0"/>
              <a:t>When </a:t>
            </a:r>
            <a:r>
              <a:rPr lang="en-US" sz="2000" dirty="0" err="1"/>
              <a:t>UiO’s</a:t>
            </a:r>
            <a:r>
              <a:rPr lang="en-US" sz="2000" dirty="0"/>
              <a:t> previous </a:t>
            </a:r>
            <a:r>
              <a:rPr lang="en-US" sz="2000" dirty="0" smtClean="0"/>
              <a:t>supercomputing </a:t>
            </a:r>
            <a:r>
              <a:rPr lang="en-US" sz="2000" dirty="0"/>
              <a:t>cluster (</a:t>
            </a:r>
            <a:r>
              <a:rPr lang="en-US" sz="2000" dirty="0" err="1"/>
              <a:t>titan.uio.no</a:t>
            </a:r>
            <a:r>
              <a:rPr lang="en-US" sz="2000" dirty="0"/>
              <a:t>) was replaced by </a:t>
            </a:r>
            <a:r>
              <a:rPr lang="en-US" sz="2000" dirty="0" err="1"/>
              <a:t>abel.uio.no</a:t>
            </a:r>
            <a:r>
              <a:rPr lang="en-US" sz="2000" dirty="0"/>
              <a:t>, we got 200 nodes for free from USIT and built our own </a:t>
            </a:r>
            <a:r>
              <a:rPr lang="en-US" sz="2000" dirty="0" smtClean="0"/>
              <a:t>supercomputer</a:t>
            </a:r>
            <a:endParaRPr lang="en-US" sz="2800" dirty="0"/>
          </a:p>
        </p:txBody>
      </p:sp>
      <p:pic>
        <p:nvPicPr>
          <p:cNvPr id="6" name="Picture 5" descr="uniforum-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4260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75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3387436" cy="6205603"/>
          </a:xfrm>
        </p:spPr>
        <p:txBody>
          <a:bodyPr anchor="t">
            <a:noAutofit/>
          </a:bodyPr>
          <a:lstStyle/>
          <a:p>
            <a:pPr algn="l"/>
            <a:r>
              <a:rPr lang="en-US" sz="3600" dirty="0" smtClean="0"/>
              <a:t>Undergraduate student publishes in PNAS</a:t>
            </a:r>
            <a:br>
              <a:rPr lang="en-US" sz="3600" dirty="0" smtClean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000" dirty="0" smtClean="0"/>
              <a:t>Participating in research from day one!</a:t>
            </a:r>
            <a:br>
              <a:rPr lang="en-US" sz="2000" dirty="0" smtClean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Bachelor and master students </a:t>
            </a:r>
            <a:r>
              <a:rPr lang="en-US" sz="2000" dirty="0" smtClean="0">
                <a:hlinkClick r:id="rId2"/>
              </a:rPr>
              <a:t>publish in scientific journals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>Students are exposed to all stages of the scientific process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/>
            </a:r>
            <a:br>
              <a:rPr lang="en-US" sz="2000" dirty="0" smtClean="0"/>
            </a:br>
            <a:endParaRPr lang="en-US" sz="2800" dirty="0"/>
          </a:p>
        </p:txBody>
      </p:sp>
      <p:pic>
        <p:nvPicPr>
          <p:cNvPr id="3" name="Picture 2" descr="pna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636" y="0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3460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computational revolution in science and society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26628"/>
            <a:ext cx="8229600" cy="3999535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 smtClean="0"/>
              <a:t>Computing will affect all aspects of society - and </a:t>
            </a:r>
            <a:br>
              <a:rPr lang="en-US" sz="2400" dirty="0" smtClean="0"/>
            </a:br>
            <a:r>
              <a:rPr lang="en-US" sz="2400" dirty="0" smtClean="0"/>
              <a:t>should also play a key role in research and education </a:t>
            </a:r>
            <a:br>
              <a:rPr lang="en-US" sz="2400" dirty="0" smtClean="0"/>
            </a:br>
            <a:r>
              <a:rPr lang="en-US" sz="2400" dirty="0" smtClean="0"/>
              <a:t>in our society</a:t>
            </a:r>
          </a:p>
          <a:p>
            <a:r>
              <a:rPr lang="en-US" sz="2400" dirty="0" smtClean="0"/>
              <a:t>Possible large shifts with the advent of automation</a:t>
            </a:r>
          </a:p>
          <a:p>
            <a:endParaRPr lang="en-US" sz="2400" dirty="0" smtClean="0"/>
          </a:p>
          <a:p>
            <a:r>
              <a:rPr lang="en-US" sz="2400" dirty="0" smtClean="0"/>
              <a:t>Present and future problems involve complex systems</a:t>
            </a:r>
          </a:p>
          <a:p>
            <a:r>
              <a:rPr lang="en-US" sz="2400" dirty="0" smtClean="0"/>
              <a:t>Require a multi-disciplinary approach</a:t>
            </a:r>
          </a:p>
          <a:p>
            <a:r>
              <a:rPr lang="en-US" sz="2400" dirty="0" smtClean="0"/>
              <a:t>Collaboration and team work using computational tools</a:t>
            </a:r>
          </a:p>
          <a:p>
            <a:endParaRPr lang="en-US" sz="2400" dirty="0"/>
          </a:p>
          <a:p>
            <a:r>
              <a:rPr lang="en-US" sz="2400" dirty="0" smtClean="0"/>
              <a:t>To stay competitive as a society we need computing competence integrated in all fields – for both research and education!</a:t>
            </a:r>
          </a:p>
          <a:p>
            <a:r>
              <a:rPr lang="en-US" sz="2400" dirty="0" smtClean="0"/>
              <a:t>We need candidates with the right multi-disciplinary background and skills in computational thinking</a:t>
            </a:r>
            <a:endParaRPr lang="en-US" sz="2400" dirty="0"/>
          </a:p>
        </p:txBody>
      </p:sp>
      <p:pic>
        <p:nvPicPr>
          <p:cNvPr id="4" name="image7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rot="21319290">
            <a:off x="6889807" y="1592893"/>
            <a:ext cx="1558360" cy="256287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91591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UiO</a:t>
            </a:r>
            <a:r>
              <a:rPr lang="en-US" dirty="0" smtClean="0"/>
              <a:t> has a unique chance to become a Leading European University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 err="1" smtClean="0"/>
              <a:t>UiO‘s</a:t>
            </a:r>
            <a:r>
              <a:rPr lang="en-US" dirty="0" smtClean="0"/>
              <a:t> strength in computational science (education and research) has the potential to make </a:t>
            </a:r>
            <a:r>
              <a:rPr lang="en-US" dirty="0" err="1" smtClean="0"/>
              <a:t>UiO</a:t>
            </a:r>
            <a:r>
              <a:rPr lang="en-US" dirty="0" smtClean="0"/>
              <a:t> a top European university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</a:t>
            </a:r>
            <a:r>
              <a:rPr lang="en-US" dirty="0" smtClean="0"/>
              <a:t>e must educate the competence needed</a:t>
            </a:r>
          </a:p>
          <a:p>
            <a:r>
              <a:rPr lang="en-US" dirty="0"/>
              <a:t>W</a:t>
            </a:r>
            <a:r>
              <a:rPr lang="en-US" dirty="0" smtClean="0"/>
              <a:t>e are in a unique position to do so – across all fields!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b="1" dirty="0" smtClean="0"/>
              <a:t>How to achieve </a:t>
            </a:r>
            <a:r>
              <a:rPr lang="en-US" b="1" dirty="0" smtClean="0"/>
              <a:t>this</a:t>
            </a:r>
            <a:r>
              <a:rPr lang="en-US" b="1" dirty="0" smtClean="0"/>
              <a:t>:</a:t>
            </a:r>
            <a:endParaRPr lang="en-US" b="1" dirty="0" smtClean="0"/>
          </a:p>
          <a:p>
            <a:r>
              <a:rPr lang="en-US" dirty="0" smtClean="0"/>
              <a:t>Establish a new cross-disciplinary center/department with focus on computational science and its applications to a wide range of fields (science, medicine, humanities, social science,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Hire ten young professors (age &lt; 40) dedicated to innovative computational research and education</a:t>
            </a:r>
          </a:p>
          <a:p>
            <a:r>
              <a:rPr lang="en-US" dirty="0" smtClean="0"/>
              <a:t>Establish another ten cross-departmental professorships</a:t>
            </a:r>
          </a:p>
          <a:p>
            <a:r>
              <a:rPr lang="en-US" dirty="0" smtClean="0"/>
              <a:t>Establish best practice for computational and educational innovations, with particular focus on new learning material – and real incentives</a:t>
            </a:r>
          </a:p>
        </p:txBody>
      </p:sp>
    </p:spTree>
    <p:extLst>
      <p:ext uri="{BB962C8B-B14F-4D97-AF65-F5344CB8AC3E}">
        <p14:creationId xmlns:p14="http://schemas.microsoft.com/office/powerpoint/2010/main" val="3180489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Computing plays and will play an even more important role in society – and this must be reflected in research and education</a:t>
            </a:r>
          </a:p>
          <a:p>
            <a:r>
              <a:rPr lang="en-US" dirty="0" smtClean="0"/>
              <a:t>Our program builds on this and allows students to realize their potential and unleash their creativity</a:t>
            </a:r>
          </a:p>
          <a:p>
            <a:r>
              <a:rPr lang="en-US" dirty="0" smtClean="0"/>
              <a:t>Social and scientific activities in harmony</a:t>
            </a:r>
          </a:p>
          <a:p>
            <a:r>
              <a:rPr lang="en-US" dirty="0" err="1" smtClean="0"/>
              <a:t>UiO</a:t>
            </a:r>
            <a:r>
              <a:rPr lang="en-US" dirty="0" smtClean="0"/>
              <a:t> is in a unique position to develop a leading research and educational activity – if we act now</a:t>
            </a:r>
          </a:p>
        </p:txBody>
      </p:sp>
    </p:spTree>
    <p:extLst>
      <p:ext uri="{BB962C8B-B14F-4D97-AF65-F5344CB8AC3E}">
        <p14:creationId xmlns:p14="http://schemas.microsoft.com/office/powerpoint/2010/main" val="19636557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Computational Physics and the Computing in Science Education project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 smtClean="0"/>
              <a:t>The results, ideas and thoughts presented here would have been impossible without the infinitely many interactions with colleagues in the </a:t>
            </a:r>
            <a:r>
              <a:rPr lang="en-US" sz="2800" dirty="0" smtClean="0">
                <a:hlinkClick r:id="rId2"/>
              </a:rPr>
              <a:t>Computing in Science Education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project and all our fantastic students! Thank you!</a:t>
            </a:r>
          </a:p>
          <a:p>
            <a:endParaRPr lang="en-US" sz="2600" dirty="0" smtClean="0"/>
          </a:p>
          <a:p>
            <a:r>
              <a:rPr lang="en-US" sz="2200" dirty="0" smtClean="0"/>
              <a:t>Hans </a:t>
            </a:r>
            <a:r>
              <a:rPr lang="en-US" sz="2200" dirty="0" err="1" smtClean="0"/>
              <a:t>Petter</a:t>
            </a:r>
            <a:r>
              <a:rPr lang="en-US" sz="2200" dirty="0" smtClean="0"/>
              <a:t> </a:t>
            </a:r>
            <a:r>
              <a:rPr lang="en-US" sz="2200" dirty="0" err="1" smtClean="0"/>
              <a:t>Langtangen</a:t>
            </a:r>
            <a:endParaRPr lang="en-US" sz="2200" dirty="0" smtClean="0"/>
          </a:p>
          <a:p>
            <a:r>
              <a:rPr lang="en-US" sz="2200" dirty="0" smtClean="0"/>
              <a:t>Knut </a:t>
            </a:r>
            <a:r>
              <a:rPr lang="en-US" sz="2200" dirty="0" err="1" smtClean="0"/>
              <a:t>Mørken</a:t>
            </a:r>
            <a:endParaRPr lang="en-US" sz="2200" dirty="0" smtClean="0"/>
          </a:p>
          <a:p>
            <a:r>
              <a:rPr lang="en-US" sz="2200" dirty="0" err="1" smtClean="0"/>
              <a:t>Arnt</a:t>
            </a:r>
            <a:r>
              <a:rPr lang="en-US" sz="2200" dirty="0" smtClean="0"/>
              <a:t> </a:t>
            </a:r>
            <a:r>
              <a:rPr lang="en-US" sz="2200" dirty="0" err="1" smtClean="0"/>
              <a:t>Inge</a:t>
            </a:r>
            <a:r>
              <a:rPr lang="en-US" sz="2200" dirty="0" smtClean="0"/>
              <a:t> </a:t>
            </a:r>
            <a:r>
              <a:rPr lang="en-US" sz="2200" dirty="0" err="1" smtClean="0"/>
              <a:t>Vistnes</a:t>
            </a:r>
            <a:endParaRPr lang="en-US" sz="2200" dirty="0" smtClean="0"/>
          </a:p>
          <a:p>
            <a:r>
              <a:rPr lang="en-US" sz="2200" dirty="0" err="1" smtClean="0"/>
              <a:t>Øyvind</a:t>
            </a:r>
            <a:r>
              <a:rPr lang="en-US" sz="2200" dirty="0" smtClean="0"/>
              <a:t> Ryan</a:t>
            </a:r>
          </a:p>
          <a:p>
            <a:r>
              <a:rPr lang="en-US" sz="2200" dirty="0" err="1" smtClean="0"/>
              <a:t>Solveig</a:t>
            </a:r>
            <a:r>
              <a:rPr lang="en-US" sz="2200" dirty="0"/>
              <a:t> </a:t>
            </a:r>
            <a:r>
              <a:rPr lang="en-US" sz="2200" dirty="0" err="1" smtClean="0"/>
              <a:t>Kristensen</a:t>
            </a:r>
            <a:r>
              <a:rPr lang="en-US" sz="2200" dirty="0" smtClean="0"/>
              <a:t> and </a:t>
            </a:r>
            <a:br>
              <a:rPr lang="en-US" sz="2200" dirty="0" smtClean="0"/>
            </a:br>
            <a:r>
              <a:rPr lang="en-US" sz="2200" dirty="0" err="1" smtClean="0"/>
              <a:t>Annik</a:t>
            </a:r>
            <a:r>
              <a:rPr lang="en-US" sz="2200" dirty="0" smtClean="0"/>
              <a:t> </a:t>
            </a:r>
            <a:r>
              <a:rPr lang="en-US" sz="2200" dirty="0" err="1" smtClean="0"/>
              <a:t>Myhre</a:t>
            </a:r>
            <a:endParaRPr lang="en-US" sz="2200" dirty="0" smtClean="0"/>
          </a:p>
          <a:p>
            <a:r>
              <a:rPr lang="en-US" sz="2200" dirty="0" smtClean="0"/>
              <a:t>Hanne </a:t>
            </a:r>
            <a:r>
              <a:rPr lang="en-US" sz="2200" dirty="0" err="1" smtClean="0"/>
              <a:t>Sølna</a:t>
            </a:r>
            <a:endParaRPr lang="en-US" sz="2200" dirty="0"/>
          </a:p>
        </p:txBody>
      </p:sp>
      <p:pic>
        <p:nvPicPr>
          <p:cNvPr id="4" name="Picture 3" descr="thegang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793" y="3246302"/>
            <a:ext cx="5005568" cy="332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497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Present and future education</a:t>
            </a:r>
            <a:endParaRPr lang="en-US" sz="40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Research-based education, from undergraduate studies to a PhD: </a:t>
            </a:r>
            <a:r>
              <a:rPr lang="en-US" sz="2400" dirty="0" smtClean="0">
                <a:hlinkClick r:id="rId2"/>
              </a:rPr>
              <a:t>The Computational Physics group at the University of Oslo</a:t>
            </a:r>
            <a:br>
              <a:rPr lang="en-US" sz="2400" dirty="0" smtClean="0">
                <a:hlinkClick r:id="rId2"/>
              </a:rPr>
            </a:br>
            <a:r>
              <a:rPr lang="en-US" sz="2400" dirty="0" smtClean="0"/>
              <a:t>as an example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Future challenges and directions</a:t>
            </a:r>
            <a:r>
              <a:rPr lang="en-US" sz="2000" dirty="0" smtClean="0"/>
              <a:t>	</a:t>
            </a:r>
          </a:p>
          <a:p>
            <a:pPr marL="0" indent="0">
              <a:buNone/>
            </a:pPr>
            <a:endParaRPr lang="en-US" sz="2400" b="1" dirty="0" smtClean="0"/>
          </a:p>
          <a:p>
            <a:pPr marL="0" indent="0">
              <a:buNone/>
            </a:pPr>
            <a:r>
              <a:rPr lang="en-US" sz="2400" b="1" dirty="0" smtClean="0"/>
              <a:t>Takeaway message:</a:t>
            </a:r>
          </a:p>
          <a:p>
            <a:pPr marL="0" indent="0">
              <a:buNone/>
            </a:pPr>
            <a:r>
              <a:rPr lang="en-US" sz="2400" dirty="0" smtClean="0"/>
              <a:t>Excellent research depends on excellent education – and vice versa!</a:t>
            </a:r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857586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4000" dirty="0" smtClean="0"/>
              <a:t>The role of computations, </a:t>
            </a:r>
            <a:br>
              <a:rPr lang="en-US" sz="4000" dirty="0" smtClean="0"/>
            </a:br>
            <a:r>
              <a:rPr lang="en-US" sz="4000" dirty="0" smtClean="0"/>
              <a:t>from education to society</a:t>
            </a:r>
            <a:endParaRPr lang="en-US" sz="4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923734"/>
            <a:ext cx="8229600" cy="420242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smtClean="0"/>
              <a:t>Computations are central to our understanding of nature and to technological advances</a:t>
            </a:r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 err="1" smtClean="0"/>
              <a:t>UiO’s</a:t>
            </a:r>
            <a:r>
              <a:rPr lang="en-US" sz="2000" dirty="0" smtClean="0"/>
              <a:t> strength in computational science (education and research) has the potential to make </a:t>
            </a:r>
            <a:r>
              <a:rPr lang="en-US" sz="2000" dirty="0" err="1" smtClean="0"/>
              <a:t>UiO</a:t>
            </a:r>
            <a:r>
              <a:rPr lang="en-US" sz="2000" dirty="0" smtClean="0"/>
              <a:t> a top European University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 smtClean="0"/>
              <a:t>Examples</a:t>
            </a:r>
          </a:p>
          <a:p>
            <a:r>
              <a:rPr lang="en-US" sz="1600" b="1" dirty="0" smtClean="0"/>
              <a:t>Nanotech and Materials</a:t>
            </a:r>
            <a:r>
              <a:rPr lang="en-US" sz="1600" dirty="0" smtClean="0"/>
              <a:t>: quantum physical systems in nanotechnology; characteristics of new materials; semi-conductor devices and quantum computers </a:t>
            </a:r>
          </a:p>
          <a:p>
            <a:r>
              <a:rPr lang="en-US" sz="1600" b="1" dirty="0" smtClean="0"/>
              <a:t>The smallest particles in nature</a:t>
            </a:r>
            <a:r>
              <a:rPr lang="en-US" sz="1600" dirty="0" smtClean="0"/>
              <a:t>: subatomic physics at its smallest length scale </a:t>
            </a:r>
          </a:p>
          <a:p>
            <a:r>
              <a:rPr lang="en-US" sz="1600" b="1" dirty="0" smtClean="0"/>
              <a:t>And the largest</a:t>
            </a:r>
            <a:r>
              <a:rPr lang="en-US" sz="1600" dirty="0" smtClean="0"/>
              <a:t>: simulating galaxies and the evolution of the universe </a:t>
            </a:r>
          </a:p>
          <a:p>
            <a:r>
              <a:rPr lang="en-US" sz="1600" b="1" dirty="0" smtClean="0"/>
              <a:t>Life science</a:t>
            </a:r>
            <a:r>
              <a:rPr lang="en-US" sz="1600" dirty="0" smtClean="0"/>
              <a:t>: cancer treatment and how the brain works </a:t>
            </a:r>
          </a:p>
          <a:p>
            <a:r>
              <a:rPr lang="en-US" sz="1600" b="1" dirty="0" smtClean="0"/>
              <a:t>Geosciences</a:t>
            </a:r>
            <a:r>
              <a:rPr lang="en-US" sz="1600" dirty="0" smtClean="0"/>
              <a:t>: climate change and weather, natural disasters </a:t>
            </a:r>
          </a:p>
          <a:p>
            <a:r>
              <a:rPr lang="en-US" sz="1600" b="1" dirty="0" smtClean="0"/>
              <a:t>Finance</a:t>
            </a:r>
            <a:r>
              <a:rPr lang="en-US" sz="1600" dirty="0" smtClean="0"/>
              <a:t>: assessing risk in the insurance and financial industry </a:t>
            </a:r>
          </a:p>
          <a:p>
            <a:r>
              <a:rPr lang="en-US" sz="1600" dirty="0" smtClean="0"/>
              <a:t>and many many more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03709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Modeling and computations as a way to enhance algorithmic thinking	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endParaRPr lang="en-US" sz="2400" b="1" dirty="0" smtClean="0"/>
          </a:p>
          <a:p>
            <a:pPr marL="0" indent="0">
              <a:buNone/>
            </a:pPr>
            <a:r>
              <a:rPr lang="en-US" sz="2400" b="1" dirty="0" smtClean="0"/>
              <a:t>Algorithm</a:t>
            </a:r>
            <a:r>
              <a:rPr lang="en-US" sz="2400" dirty="0" smtClean="0"/>
              <a:t> : A set of instructions to solve a problem</a:t>
            </a:r>
          </a:p>
          <a:p>
            <a:pPr marL="0" indent="0">
              <a:buNone/>
            </a:pPr>
            <a:endParaRPr lang="en-US" sz="2400" b="1" dirty="0" smtClean="0"/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 smtClean="0"/>
              <a:t>Algorithmic thinking applies to all disciplines. It</a:t>
            </a:r>
            <a:r>
              <a:rPr lang="en-US" sz="2400" dirty="0" smtClean="0"/>
              <a:t> </a:t>
            </a:r>
          </a:p>
          <a:p>
            <a:r>
              <a:rPr lang="en-US" sz="2400" dirty="0" smtClean="0"/>
              <a:t>Enhances instruction-based teaching</a:t>
            </a:r>
          </a:p>
          <a:p>
            <a:r>
              <a:rPr lang="en-US" sz="2400" dirty="0" smtClean="0"/>
              <a:t>Introduces research-based teaching from day one</a:t>
            </a:r>
          </a:p>
          <a:p>
            <a:r>
              <a:rPr lang="en-US" sz="2400" dirty="0" smtClean="0"/>
              <a:t>Triggers further insights in scientific problems</a:t>
            </a:r>
          </a:p>
          <a:p>
            <a:r>
              <a:rPr lang="en-US" sz="2400" dirty="0" smtClean="0"/>
              <a:t>Emphasizes validation and verification of scientific results, and integrates science ethics in a natural way</a:t>
            </a:r>
          </a:p>
          <a:p>
            <a:r>
              <a:rPr lang="en-US" sz="2400" dirty="0" smtClean="0"/>
              <a:t>Ensures good working practices from day one!</a:t>
            </a:r>
          </a:p>
        </p:txBody>
      </p:sp>
    </p:spTree>
    <p:extLst>
      <p:ext uri="{BB962C8B-B14F-4D97-AF65-F5344CB8AC3E}">
        <p14:creationId xmlns:p14="http://schemas.microsoft.com/office/powerpoint/2010/main" val="3182206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computing mean?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Computing means solving scientific problems using computers.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Computing competence is about:</a:t>
            </a:r>
          </a:p>
          <a:p>
            <a:r>
              <a:rPr lang="en-US" dirty="0" smtClean="0"/>
              <a:t>Derivation, verification, and implementation of algorithms</a:t>
            </a:r>
          </a:p>
          <a:p>
            <a:r>
              <a:rPr lang="en-US" dirty="0" smtClean="0"/>
              <a:t>Understanding what can go wrong with algorithms</a:t>
            </a:r>
          </a:p>
          <a:p>
            <a:r>
              <a:rPr lang="en-US" dirty="0" smtClean="0"/>
              <a:t>Overview of important, known algorithms</a:t>
            </a:r>
          </a:p>
          <a:p>
            <a:r>
              <a:rPr lang="en-US" dirty="0" smtClean="0"/>
              <a:t>Understanding how algorithms are used to solve complicated problems</a:t>
            </a:r>
          </a:p>
          <a:p>
            <a:r>
              <a:rPr lang="en-US" dirty="0" smtClean="0"/>
              <a:t>Reproducible science and ethics</a:t>
            </a:r>
          </a:p>
          <a:p>
            <a:r>
              <a:rPr lang="en-US" dirty="0" smtClean="0"/>
              <a:t>Algorithmic thinking for deeper insights into science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All these elements help students mature scientifically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711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Computing and research-based education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 computational approach allows us to introduce research concepts and engage students in research from </a:t>
            </a:r>
            <a:r>
              <a:rPr lang="en-US" i="1" dirty="0" smtClean="0"/>
              <a:t>day one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 smtClean="0"/>
              <a:t>What should the education contain?</a:t>
            </a:r>
          </a:p>
          <a:p>
            <a:r>
              <a:rPr lang="en-US" dirty="0" err="1" smtClean="0"/>
              <a:t>Theory+experiment+simulation</a:t>
            </a:r>
            <a:r>
              <a:rPr lang="en-US" dirty="0" smtClean="0"/>
              <a:t> is the norm in research and industry</a:t>
            </a:r>
          </a:p>
          <a:p>
            <a:r>
              <a:rPr lang="en-US" dirty="0" smtClean="0"/>
              <a:t>Modeling of real, complex systems with no simple answers</a:t>
            </a:r>
          </a:p>
          <a:p>
            <a:r>
              <a:rPr lang="en-US" dirty="0" smtClean="0"/>
              <a:t>Insight and understanding of fundamental principles and laws</a:t>
            </a:r>
          </a:p>
          <a:p>
            <a:r>
              <a:rPr lang="en-US" dirty="0" smtClean="0"/>
              <a:t>Visualization, presentation, discussion, interpretation, and critical analysis of results</a:t>
            </a:r>
          </a:p>
          <a:p>
            <a:r>
              <a:rPr lang="en-US" dirty="0" smtClean="0"/>
              <a:t>Development of sound ethical attitude to own and other’s work</a:t>
            </a:r>
          </a:p>
          <a:p>
            <a:r>
              <a:rPr lang="en-US" dirty="0" smtClean="0"/>
              <a:t>Enhanced reasoning about the scientific method</a:t>
            </a:r>
          </a:p>
          <a:p>
            <a:r>
              <a:rPr lang="en-US" dirty="0" err="1" smtClean="0"/>
              <a:t>Indiviually</a:t>
            </a:r>
            <a:r>
              <a:rPr lang="en-US" dirty="0" smtClean="0"/>
              <a:t> tailored education for students to realize their full potentials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This is what we do in the </a:t>
            </a:r>
            <a:r>
              <a:rPr lang="en-US" dirty="0" smtClean="0">
                <a:solidFill>
                  <a:srgbClr val="0000FF"/>
                </a:solidFill>
                <a:hlinkClick r:id="rId2"/>
              </a:rPr>
              <a:t>Computational Physics group </a:t>
            </a:r>
            <a:r>
              <a:rPr lang="en-US" dirty="0" smtClean="0"/>
              <a:t>at </a:t>
            </a:r>
            <a:r>
              <a:rPr lang="en-US" dirty="0" err="1" smtClean="0"/>
              <a:t>UiO</a:t>
            </a:r>
            <a:r>
              <a:rPr lang="en-US" dirty="0" smtClean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96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hlinkClick r:id="rId2"/>
              </a:rPr>
              <a:t>Computational Physics group </a:t>
            </a:r>
            <a:r>
              <a:rPr lang="en-US" sz="3600" dirty="0" smtClean="0"/>
              <a:t>– our visions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Students </a:t>
            </a:r>
            <a:r>
              <a:rPr lang="en-US" b="1" dirty="0" smtClean="0"/>
              <a:t>pose</a:t>
            </a:r>
            <a:r>
              <a:rPr lang="en-US" dirty="0" smtClean="0"/>
              <a:t> and </a:t>
            </a:r>
            <a:r>
              <a:rPr lang="en-US" b="1" dirty="0" smtClean="0"/>
              <a:t>solve</a:t>
            </a:r>
            <a:r>
              <a:rPr lang="en-US" dirty="0" smtClean="0"/>
              <a:t> problems that combine </a:t>
            </a:r>
            <a:r>
              <a:rPr lang="en-US" b="1" dirty="0" smtClean="0"/>
              <a:t>physical insights</a:t>
            </a:r>
            <a:r>
              <a:rPr lang="en-US" dirty="0" smtClean="0"/>
              <a:t> with </a:t>
            </a:r>
            <a:r>
              <a:rPr lang="en-US" b="1" dirty="0" smtClean="0"/>
              <a:t>mathematical tools </a:t>
            </a:r>
            <a:r>
              <a:rPr lang="en-US" dirty="0" smtClean="0"/>
              <a:t>and </a:t>
            </a:r>
            <a:r>
              <a:rPr lang="en-US" b="1" dirty="0" smtClean="0"/>
              <a:t>computational skills</a:t>
            </a:r>
          </a:p>
          <a:p>
            <a:endParaRPr lang="en-US" b="1" dirty="0" smtClean="0"/>
          </a:p>
          <a:p>
            <a:r>
              <a:rPr lang="en-US" dirty="0" smtClean="0"/>
              <a:t>Essential for multi-disciplinary educational and research programs</a:t>
            </a:r>
          </a:p>
        </p:txBody>
      </p:sp>
      <p:pic>
        <p:nvPicPr>
          <p:cNvPr id="6" name="Content Placeholder 5" descr="Screen Shot 2015-09-01 at 23.43.59.png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" b="2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477100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9-02 at 00.35.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0123"/>
            <a:ext cx="9144000" cy="506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43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smosintro-trimmed2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950117"/>
            <a:ext cx="9175261" cy="5097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8519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824</Words>
  <Application>Microsoft Macintosh PowerPoint</Application>
  <PresentationFormat>On-screen Show (4:3)</PresentationFormat>
  <Paragraphs>126</Paragraphs>
  <Slides>19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Education for the future</vt:lpstr>
      <vt:lpstr>Present and future education</vt:lpstr>
      <vt:lpstr>The role of computations,  from education to society</vt:lpstr>
      <vt:lpstr>Modeling and computations as a way to enhance algorithmic thinking </vt:lpstr>
      <vt:lpstr>What does computing mean?</vt:lpstr>
      <vt:lpstr>Computing and research-based education</vt:lpstr>
      <vt:lpstr>Computational Physics group – our visions</vt:lpstr>
      <vt:lpstr>PowerPoint Presentation</vt:lpstr>
      <vt:lpstr>PowerPoint Presentation</vt:lpstr>
      <vt:lpstr>A social and scientific  learning environment</vt:lpstr>
      <vt:lpstr>We develop a social and scientific learning environment</vt:lpstr>
      <vt:lpstr>Features of the  Computational Physics group</vt:lpstr>
      <vt:lpstr>Investing in equipment for research and education</vt:lpstr>
      <vt:lpstr>Building a local supercomputing cluster  When UiO’s previous supercomputing cluster (titan.uio.no) was replaced by abel.uio.no, we got 200 nodes for free from USIT and built our own supercomputer</vt:lpstr>
      <vt:lpstr>Undergraduate student publishes in PNAS  Participating in research from day one!   Bachelor and master students publish in scientific journals  Students are exposed to all stages of the scientific process  </vt:lpstr>
      <vt:lpstr>The computational revolution in science and society</vt:lpstr>
      <vt:lpstr>UiO has a unique chance to become a Leading European University</vt:lpstr>
      <vt:lpstr>Summary</vt:lpstr>
      <vt:lpstr>Computational Physics and the Computing in Science Education project</vt:lpstr>
    </vt:vector>
  </TitlesOfParts>
  <Company>University of Oslo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Education for the future</dc:title>
  <dc:creator>Anders Malthe-Sørenssen</dc:creator>
  <cp:lastModifiedBy>Anders Malthe-Sørenssen</cp:lastModifiedBy>
  <cp:revision>42</cp:revision>
  <dcterms:created xsi:type="dcterms:W3CDTF">2015-09-01T21:14:59Z</dcterms:created>
  <dcterms:modified xsi:type="dcterms:W3CDTF">2015-09-02T05:23:49Z</dcterms:modified>
</cp:coreProperties>
</file>

<file path=docProps/thumbnail.jpeg>
</file>